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3"/>
  </p:notesMasterIdLst>
  <p:handoutMasterIdLst>
    <p:handoutMasterId r:id="rId14"/>
  </p:handoutMasterIdLst>
  <p:sldIdLst>
    <p:sldId id="460" r:id="rId2"/>
    <p:sldId id="462" r:id="rId3"/>
    <p:sldId id="461" r:id="rId4"/>
    <p:sldId id="463" r:id="rId5"/>
    <p:sldId id="464" r:id="rId6"/>
    <p:sldId id="474" r:id="rId7"/>
    <p:sldId id="473" r:id="rId8"/>
    <p:sldId id="475" r:id="rId9"/>
    <p:sldId id="476" r:id="rId10"/>
    <p:sldId id="477" r:id="rId11"/>
    <p:sldId id="478" r:id="rId12"/>
  </p:sldIdLst>
  <p:sldSz cx="12192000" cy="6858000"/>
  <p:notesSz cx="6883400" cy="9240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ris Smith" initials="CSS" lastIdx="3" clrIdx="0"/>
  <p:cmAuthor id="1" name="Smith, Chris (DRPT)" initials="CSS" lastIdx="8" clrIdx="1"/>
  <p:cmAuthor id="2" name="Wright, Andrew (DRPT)" initials="AW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9E6D"/>
    <a:srgbClr val="FF9900"/>
    <a:srgbClr val="000066"/>
    <a:srgbClr val="0033C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79584" autoAdjust="0"/>
  </p:normalViewPr>
  <p:slideViewPr>
    <p:cSldViewPr snapToGrid="0">
      <p:cViewPr varScale="1">
        <p:scale>
          <a:sx n="54" d="100"/>
          <a:sy n="54" d="100"/>
        </p:scale>
        <p:origin x="-121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-2016" y="-90"/>
      </p:cViewPr>
      <p:guideLst>
        <p:guide orient="horz" pos="2911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806" cy="462042"/>
          </a:xfrm>
          <a:prstGeom prst="rect">
            <a:avLst/>
          </a:prstGeom>
        </p:spPr>
        <p:txBody>
          <a:bodyPr vert="horz" lIns="92129" tIns="46065" rIns="92129" bIns="460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9002" y="0"/>
            <a:ext cx="2982806" cy="462042"/>
          </a:xfrm>
          <a:prstGeom prst="rect">
            <a:avLst/>
          </a:prstGeom>
        </p:spPr>
        <p:txBody>
          <a:bodyPr vert="horz" lIns="92129" tIns="46065" rIns="92129" bIns="46065" rtlCol="0"/>
          <a:lstStyle>
            <a:lvl1pPr algn="r">
              <a:defRPr sz="1200"/>
            </a:lvl1pPr>
          </a:lstStyle>
          <a:p>
            <a:fld id="{44DA27ED-FE05-46CA-9D77-B6021A243656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7192"/>
            <a:ext cx="2982806" cy="462042"/>
          </a:xfrm>
          <a:prstGeom prst="rect">
            <a:avLst/>
          </a:prstGeom>
        </p:spPr>
        <p:txBody>
          <a:bodyPr vert="horz" lIns="92129" tIns="46065" rIns="92129" bIns="460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9002" y="8777192"/>
            <a:ext cx="2982806" cy="462042"/>
          </a:xfrm>
          <a:prstGeom prst="rect">
            <a:avLst/>
          </a:prstGeom>
        </p:spPr>
        <p:txBody>
          <a:bodyPr vert="horz" lIns="92129" tIns="46065" rIns="92129" bIns="46065" rtlCol="0" anchor="b"/>
          <a:lstStyle>
            <a:lvl1pPr algn="r">
              <a:defRPr sz="1200"/>
            </a:lvl1pPr>
          </a:lstStyle>
          <a:p>
            <a:fld id="{92ED9F54-52AC-47C4-B79B-DEA32A0087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24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806" cy="462042"/>
          </a:xfrm>
          <a:prstGeom prst="rect">
            <a:avLst/>
          </a:prstGeom>
        </p:spPr>
        <p:txBody>
          <a:bodyPr vert="horz" lIns="92129" tIns="46065" rIns="92129" bIns="460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9002" y="0"/>
            <a:ext cx="2982806" cy="462042"/>
          </a:xfrm>
          <a:prstGeom prst="rect">
            <a:avLst/>
          </a:prstGeom>
        </p:spPr>
        <p:txBody>
          <a:bodyPr vert="horz" lIns="92129" tIns="46065" rIns="92129" bIns="46065" rtlCol="0"/>
          <a:lstStyle>
            <a:lvl1pPr algn="r">
              <a:defRPr sz="1200"/>
            </a:lvl1pPr>
          </a:lstStyle>
          <a:p>
            <a:fld id="{A1813FB2-065E-4381-8E55-8B80418DC3C9}" type="datetimeFigureOut">
              <a:rPr lang="en-US" smtClean="0"/>
              <a:pPr/>
              <a:t>3/12/2018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1950" y="693738"/>
            <a:ext cx="6159500" cy="3465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29" tIns="46065" rIns="92129" bIns="460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340" y="4389400"/>
            <a:ext cx="5506720" cy="4158377"/>
          </a:xfrm>
          <a:prstGeom prst="rect">
            <a:avLst/>
          </a:prstGeom>
        </p:spPr>
        <p:txBody>
          <a:bodyPr vert="horz" lIns="92129" tIns="46065" rIns="92129" bIns="460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7192"/>
            <a:ext cx="2982806" cy="462042"/>
          </a:xfrm>
          <a:prstGeom prst="rect">
            <a:avLst/>
          </a:prstGeom>
        </p:spPr>
        <p:txBody>
          <a:bodyPr vert="horz" lIns="92129" tIns="46065" rIns="92129" bIns="460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9002" y="8777192"/>
            <a:ext cx="2982806" cy="462042"/>
          </a:xfrm>
          <a:prstGeom prst="rect">
            <a:avLst/>
          </a:prstGeom>
        </p:spPr>
        <p:txBody>
          <a:bodyPr vert="horz" lIns="92129" tIns="46065" rIns="92129" bIns="46065" rtlCol="0" anchor="b"/>
          <a:lstStyle>
            <a:lvl1pPr algn="r">
              <a:defRPr sz="1200"/>
            </a:lvl1pPr>
          </a:lstStyle>
          <a:p>
            <a:fld id="{E83234FE-D94C-4C06-ADA8-23147C1DC6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340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Mirrors</a:t>
            </a:r>
            <a:r>
              <a:rPr lang="en-US" baseline="0" dirty="0" smtClean="0"/>
              <a:t> house budget amendment.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FY 2020 start: enactment clause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234FE-D94C-4C06-ADA8-23147C1DC6B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50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Technically,</a:t>
            </a:r>
            <a:r>
              <a:rPr lang="en-US" baseline="0" dirty="0" smtClean="0"/>
              <a:t> current TOT and grantor tax is repealed.  It is reinstated at the same amounts (NVTC jurisdictions’ TOT and grantor tax goes to WMATA; other NVTA jurisdictions goes to public transportation (TOT) and transportation in general (grantor).)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234FE-D94C-4C06-ADA8-23147C1DC6B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658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CMTF funding.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234FE-D94C-4C06-ADA8-23147C1DC6B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54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to check where PRTC funding is coming from.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234FE-D94C-4C06-ADA8-23147C1DC6B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32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9" name="Picture 8" descr="DRPT blue logo transparent.t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1584" y="1316523"/>
            <a:ext cx="4974336" cy="1396410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5/24/2017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2017 Virginia Transit Association Annual Meeting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8670" y="747809"/>
            <a:ext cx="7383438" cy="662189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2316" y="1678675"/>
            <a:ext cx="7369791" cy="4297360"/>
          </a:xfrm>
        </p:spPr>
        <p:txBody>
          <a:bodyPr/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37990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2017 Virginia Transit Association Annual Meeting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aseline="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3799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2017 Virginia Transit Association Annual Meeting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0"/>
            <a:ext cx="873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7200" y="1600200"/>
            <a:ext cx="8737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27200" y="3938589"/>
            <a:ext cx="8737600" cy="21875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5400000">
            <a:off x="11112500" y="5026025"/>
            <a:ext cx="2133600" cy="635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5/24/2017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24867" y="6381750"/>
            <a:ext cx="4978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2017 Virginia Transit Association Annual Meeting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8175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9867EEBC-1C05-49FF-9F1A-CCFE517626B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0"/>
            <a:ext cx="873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27200" y="1600201"/>
            <a:ext cx="42672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42672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42672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224867" y="6381750"/>
            <a:ext cx="4978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2017 Virginia Transit Association Annual Meeting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496C3-1E17-4EEA-B1DE-7853BB3251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2017 Virginia Transit Association Annual Meeting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07001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5/24/2017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2017 Virginia Transit Association Annual Meeting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3624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5/24/2017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2017 Virginia Transit Association Annual Meeting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 smtClean="0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9388617" y="1543128"/>
            <a:ext cx="2634018" cy="3799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49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tif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37990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5/24/2017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2017 Virginia Transit Association Annual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200" b="1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 smtClean="0"/>
          </a:p>
        </p:txBody>
      </p:sp>
      <p:pic>
        <p:nvPicPr>
          <p:cNvPr id="15" name="Picture 14" descr="DRPT blue logo transparent.tif"/>
          <p:cNvPicPr>
            <a:picLocks noChangeAspect="1"/>
          </p:cNvPicPr>
          <p:nvPr/>
        </p:nvPicPr>
        <p:blipFill>
          <a:blip r:embed="rId10"/>
          <a:srcRect b="18357"/>
          <a:stretch>
            <a:fillRect/>
          </a:stretch>
        </p:blipFill>
        <p:spPr>
          <a:xfrm>
            <a:off x="40944" y="5269090"/>
            <a:ext cx="3330054" cy="7632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57" r:id="rId2"/>
    <p:sldLayoutId id="2147483842" r:id="rId3"/>
    <p:sldLayoutId id="2147483861" r:id="rId4"/>
    <p:sldLayoutId id="2147483862" r:id="rId5"/>
    <p:sldLayoutId id="2147483864" r:id="rId6"/>
    <p:sldLayoutId id="2147483866" r:id="rId7"/>
    <p:sldLayoutId id="2147483865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069848" y="3198448"/>
            <a:ext cx="7315200" cy="3255264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/>
              <a:t>2018 Transit Reforms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926842"/>
            <a:ext cx="7315200" cy="101082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Transit Service Delivery Advisory Committee</a:t>
            </a:r>
          </a:p>
          <a:p>
            <a:r>
              <a:rPr lang="en-US" sz="2400" dirty="0" smtClean="0"/>
              <a:t>March 12, 2018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9214338" y="2589851"/>
            <a:ext cx="29776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66"/>
                </a:solidFill>
              </a:rPr>
              <a:t>Chris Smith</a:t>
            </a:r>
          </a:p>
          <a:p>
            <a:pPr algn="ctr"/>
            <a:r>
              <a:rPr lang="en-US" sz="2400" b="1" dirty="0">
                <a:solidFill>
                  <a:srgbClr val="000066"/>
                </a:solidFill>
              </a:rPr>
              <a:t>Director of Policy, Legislative Affairs, and Communications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8180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28999" y="351692"/>
            <a:ext cx="8475785" cy="5978770"/>
          </a:xfrm>
        </p:spPr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US" u="sng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u="sng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u="sng" dirty="0" smtClean="0">
                <a:solidFill>
                  <a:schemeClr val="tx1"/>
                </a:solidFill>
              </a:rPr>
              <a:t>VRE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$15 M </a:t>
            </a:r>
            <a:r>
              <a:rPr lang="en-US" sz="2800" dirty="0">
                <a:solidFill>
                  <a:schemeClr val="tx1"/>
                </a:solidFill>
              </a:rPr>
              <a:t>annually in additional capital and </a:t>
            </a:r>
            <a:r>
              <a:rPr lang="en-US" sz="2800" dirty="0" smtClean="0">
                <a:solidFill>
                  <a:schemeClr val="tx1"/>
                </a:solidFill>
              </a:rPr>
              <a:t>operating deposited into newly established Commuter Rail Operating and Capital Fund: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$4.85M</a:t>
            </a:r>
            <a:r>
              <a:rPr lang="en-US" sz="2800" dirty="0" smtClean="0">
                <a:solidFill>
                  <a:schemeClr val="tx1"/>
                </a:solidFill>
              </a:rPr>
              <a:t>: New </a:t>
            </a:r>
            <a:r>
              <a:rPr lang="en-US" sz="2800" dirty="0">
                <a:solidFill>
                  <a:schemeClr val="tx1"/>
                </a:solidFill>
              </a:rPr>
              <a:t>regional gasoline tax floor revenues collected in NVTC </a:t>
            </a:r>
            <a:r>
              <a:rPr lang="en-US" sz="2800" dirty="0" smtClean="0">
                <a:solidFill>
                  <a:schemeClr val="tx1"/>
                </a:solidFill>
              </a:rPr>
              <a:t>jurisdictions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10.15M</a:t>
            </a:r>
            <a:r>
              <a:rPr lang="en-US" sz="2800" dirty="0" smtClean="0">
                <a:solidFill>
                  <a:schemeClr val="tx1"/>
                </a:solidFill>
              </a:rPr>
              <a:t>: New regional gasoline tax floor revenues collected in PRTC jurisdictions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u="sng" dirty="0" smtClean="0">
                <a:solidFill>
                  <a:schemeClr val="tx1"/>
                </a:solidFill>
              </a:rPr>
              <a:t>PRTC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tx1"/>
                </a:solidFill>
              </a:rPr>
              <a:t>$</a:t>
            </a:r>
            <a:r>
              <a:rPr lang="en-US" sz="2800" b="1" dirty="0">
                <a:solidFill>
                  <a:schemeClr val="tx1"/>
                </a:solidFill>
              </a:rPr>
              <a:t>7.85 </a:t>
            </a:r>
            <a:r>
              <a:rPr lang="en-US" sz="2800" b="1" dirty="0" smtClean="0">
                <a:solidFill>
                  <a:schemeClr val="tx1"/>
                </a:solidFill>
              </a:rPr>
              <a:t>M: </a:t>
            </a:r>
            <a:r>
              <a:rPr lang="en-US" sz="2800" dirty="0">
                <a:solidFill>
                  <a:schemeClr val="tx1"/>
                </a:solidFill>
              </a:rPr>
              <a:t>New regional gasoline tax floor revenues collected in PRTC jurisdictions</a:t>
            </a:r>
          </a:p>
          <a:p>
            <a:pPr marL="182880" lvl="2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Transient Occupancy Tax collected </a:t>
            </a:r>
            <a:r>
              <a:rPr lang="en-US" sz="2800" dirty="0">
                <a:solidFill>
                  <a:schemeClr val="tx1"/>
                </a:solidFill>
              </a:rPr>
              <a:t>in non-WMATA </a:t>
            </a:r>
            <a:r>
              <a:rPr lang="en-US" sz="2800" dirty="0" smtClean="0">
                <a:solidFill>
                  <a:schemeClr val="tx1"/>
                </a:solidFill>
              </a:rPr>
              <a:t>jurisdictions (Prince William, Manassas, &amp; Manassas Park) </a:t>
            </a:r>
            <a:r>
              <a:rPr lang="en-US" sz="2800" dirty="0">
                <a:solidFill>
                  <a:schemeClr val="tx1"/>
                </a:solidFill>
              </a:rPr>
              <a:t>must also be used for public </a:t>
            </a:r>
            <a:r>
              <a:rPr lang="en-US" sz="2800" dirty="0" smtClean="0">
                <a:solidFill>
                  <a:schemeClr val="tx1"/>
                </a:solidFill>
              </a:rPr>
              <a:t>transportation</a:t>
            </a:r>
          </a:p>
          <a:p>
            <a:pPr marL="182880" lvl="2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PRTC members that are not a part of NVTA must maintain public transit spending levels at 2015-2018 rates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VRE </a:t>
            </a:r>
            <a:br>
              <a:rPr lang="en-US" dirty="0" smtClean="0"/>
            </a:br>
            <a:r>
              <a:rPr lang="en-US" dirty="0" smtClean="0"/>
              <a:t>&amp; </a:t>
            </a:r>
            <a:br>
              <a:rPr lang="en-US" dirty="0" smtClean="0"/>
            </a:br>
            <a:r>
              <a:rPr lang="en-US" dirty="0" smtClean="0"/>
              <a:t>PRTC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4468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069848" y="3198448"/>
            <a:ext cx="7315200" cy="3255264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/>
              <a:t>2018 Transit Reforms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926842"/>
            <a:ext cx="7315200" cy="101082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Transit Service Delivery Advisory Committee</a:t>
            </a:r>
          </a:p>
          <a:p>
            <a:r>
              <a:rPr lang="en-US" sz="2400" dirty="0" smtClean="0"/>
              <a:t>March 12, 2018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9214338" y="2589851"/>
            <a:ext cx="29776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66"/>
                </a:solidFill>
              </a:rPr>
              <a:t>Chris Smith</a:t>
            </a:r>
          </a:p>
          <a:p>
            <a:pPr algn="ctr"/>
            <a:r>
              <a:rPr lang="en-US" sz="2400" b="1" dirty="0">
                <a:solidFill>
                  <a:srgbClr val="000066"/>
                </a:solidFill>
              </a:rPr>
              <a:t>Director of Policy, Legislative Affairs, and Communications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6309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123837"/>
            <a:ext cx="3428999" cy="3799037"/>
          </a:xfrm>
        </p:spPr>
        <p:txBody>
          <a:bodyPr/>
          <a:lstStyle/>
          <a:p>
            <a:pPr algn="ctr"/>
            <a:r>
              <a:rPr lang="en-US" sz="3900" dirty="0" smtClean="0"/>
              <a:t/>
            </a:r>
            <a:br>
              <a:rPr lang="en-US" sz="3900" dirty="0" smtClean="0"/>
            </a:br>
            <a:r>
              <a:rPr lang="en-US" sz="3900" dirty="0" smtClean="0"/>
              <a:t>Commonwealth Mass </a:t>
            </a:r>
            <a:br>
              <a:rPr lang="en-US" sz="3900" dirty="0" smtClean="0"/>
            </a:br>
            <a:r>
              <a:rPr lang="en-US" sz="3900" dirty="0" smtClean="0"/>
              <a:t>Transit </a:t>
            </a:r>
            <a:br>
              <a:rPr lang="en-US" sz="3900" dirty="0" smtClean="0"/>
            </a:br>
            <a:r>
              <a:rPr lang="en-US" sz="3900" dirty="0" smtClean="0"/>
              <a:t>Fund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81753" y="615463"/>
            <a:ext cx="8317523" cy="5556738"/>
          </a:xfrm>
        </p:spPr>
        <p:txBody>
          <a:bodyPr>
            <a:noAutofit/>
          </a:bodyPr>
          <a:lstStyle/>
          <a:p>
            <a:pPr lvl="0" rtl="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Restructured Fund: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Statewide Operating – 31% 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Statewide Capital – 12.5% 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WMATA Operating &amp; Capital – 53.5%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Special Projects– 3%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TDM</a:t>
            </a:r>
            <a:r>
              <a:rPr lang="en-US" dirty="0">
                <a:solidFill>
                  <a:schemeClr val="tx1"/>
                </a:solidFill>
              </a:rPr>
              <a:t>, experimental transit, operation studies, &amp; technical </a:t>
            </a:r>
            <a:r>
              <a:rPr lang="en-US" dirty="0" smtClean="0">
                <a:solidFill>
                  <a:schemeClr val="tx1"/>
                </a:solidFill>
              </a:rPr>
              <a:t>assistance</a:t>
            </a:r>
          </a:p>
          <a:p>
            <a:pPr lvl="0" rtl="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CPR Bonds: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Does not address the statewide revenue loss by reauthorizing bonds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One-time $50 million reauthorization for federal PRIIA match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93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13760" y="0"/>
            <a:ext cx="8461248" cy="68580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CTB must develop by July 1, 2019 for FY2020-2025 SYIP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Input from transit, local, regional stakeholders required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For areas with 200,000+ population, CTB must consider input from MPO or NVTA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TSDAC will advise DRPT in prioritization development process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</a:rPr>
              <a:t>WMATA exempt from process</a:t>
            </a:r>
          </a:p>
          <a:p>
            <a:r>
              <a:rPr lang="en-US" sz="2000" u="sng" dirty="0" smtClean="0">
                <a:solidFill>
                  <a:schemeClr val="tx1"/>
                </a:solidFill>
              </a:rPr>
              <a:t>State of Good Repair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B</a:t>
            </a:r>
            <a:r>
              <a:rPr lang="en-US" sz="2000" dirty="0" smtClean="0">
                <a:solidFill>
                  <a:schemeClr val="tx1"/>
                </a:solidFill>
              </a:rPr>
              <a:t>ased on </a:t>
            </a:r>
            <a:r>
              <a:rPr lang="en-US" sz="2000" dirty="0">
                <a:solidFill>
                  <a:schemeClr val="tx1"/>
                </a:solidFill>
              </a:rPr>
              <a:t>transit asset management principles, including federal requirements for Transit Asset </a:t>
            </a:r>
            <a:r>
              <a:rPr lang="en-US" sz="2000" dirty="0" smtClean="0">
                <a:solidFill>
                  <a:schemeClr val="tx1"/>
                </a:solidFill>
              </a:rPr>
              <a:t>Management</a:t>
            </a:r>
          </a:p>
          <a:p>
            <a:r>
              <a:rPr lang="en-US" sz="2000" u="sng" dirty="0" smtClean="0">
                <a:solidFill>
                  <a:schemeClr val="tx1"/>
                </a:solidFill>
              </a:rPr>
              <a:t>Major Expansion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Based on SMART SCALE factors: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Congestion mitigation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Economic development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Accessibility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Safety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Environmental quality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Land use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123837"/>
            <a:ext cx="3428999" cy="4151548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Statewide Transit </a:t>
            </a:r>
            <a:br>
              <a:rPr lang="en-US" dirty="0" smtClean="0"/>
            </a:br>
            <a:r>
              <a:rPr lang="en-US" dirty="0" smtClean="0"/>
              <a:t>Capital Prioritization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7675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93831" y="0"/>
            <a:ext cx="8408025" cy="6858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By FY2020, 100% of statewide operating funds will be allocated on </a:t>
            </a:r>
            <a:r>
              <a:rPr lang="en-US" dirty="0">
                <a:solidFill>
                  <a:schemeClr val="tx1"/>
                </a:solidFill>
              </a:rPr>
              <a:t>the basis of service delivery </a:t>
            </a:r>
            <a:r>
              <a:rPr lang="en-US" dirty="0" smtClean="0">
                <a:solidFill>
                  <a:schemeClr val="tx1"/>
                </a:solidFill>
              </a:rPr>
              <a:t>factors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Factors, if redefined, shall be published and made available for public comment at least one year before application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Current Factors: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Passengers Per Revenue Hour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Passengers Per Revenue Mile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Net Cost Per Passenger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WMATA exempt from process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123837"/>
            <a:ext cx="3411415" cy="3799037"/>
          </a:xfrm>
        </p:spPr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Transit Operating Funds Distribution</a:t>
            </a:r>
            <a:br>
              <a:rPr lang="en-US" dirty="0" smtClean="0"/>
            </a:b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4049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81754" y="633047"/>
            <a:ext cx="8194431" cy="246184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Required every five years from transit agencies with 20+ bus fleet serving urbanized areas of 50,000+ population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u="sng" dirty="0" smtClean="0">
                <a:solidFill>
                  <a:schemeClr val="tx1"/>
                </a:solidFill>
              </a:rPr>
              <a:t>Impacted Agencies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123837"/>
            <a:ext cx="3428999" cy="4098794"/>
          </a:xfrm>
        </p:spPr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Urban</a:t>
            </a:r>
            <a:br>
              <a:rPr lang="en-US" dirty="0" smtClean="0"/>
            </a:br>
            <a:r>
              <a:rPr lang="en-US" dirty="0" smtClean="0"/>
              <a:t>Transit</a:t>
            </a:r>
            <a:br>
              <a:rPr lang="en-US" dirty="0" smtClean="0"/>
            </a:br>
            <a:r>
              <a:rPr lang="en-US" dirty="0" smtClean="0"/>
              <a:t>Agency Strategic </a:t>
            </a:r>
            <a:br>
              <a:rPr lang="en-US" dirty="0" smtClean="0"/>
            </a:br>
            <a:r>
              <a:rPr lang="en-US" dirty="0" smtClean="0"/>
              <a:t>Plans</a:t>
            </a:r>
            <a:br>
              <a:rPr lang="en-US" dirty="0" smtClean="0"/>
            </a:b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295114"/>
              </p:ext>
            </p:extLst>
          </p:nvPr>
        </p:nvGraphicFramePr>
        <p:xfrm>
          <a:off x="3579446" y="2637690"/>
          <a:ext cx="8096740" cy="364001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048370"/>
                <a:gridCol w="4048370"/>
              </a:tblGrid>
              <a:tr h="45500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Alexandria</a:t>
                      </a:r>
                      <a:r>
                        <a:rPr lang="en-US" sz="2000" b="1" baseline="0" dirty="0" smtClean="0"/>
                        <a:t> (DASH)</a:t>
                      </a:r>
                      <a:endParaRPr lang="en-US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Arlington</a:t>
                      </a:r>
                      <a:r>
                        <a:rPr lang="en-US" sz="2000" b="1" baseline="0" dirty="0" smtClean="0"/>
                        <a:t> Transit</a:t>
                      </a:r>
                      <a:endParaRPr lang="en-US" sz="2000" b="1" dirty="0"/>
                    </a:p>
                  </a:txBody>
                  <a:tcPr/>
                </a:tc>
              </a:tr>
              <a:tr h="45500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Fairfax</a:t>
                      </a:r>
                      <a:r>
                        <a:rPr lang="en-US" sz="2000" b="1" baseline="0" dirty="0" smtClean="0"/>
                        <a:t> Connector</a:t>
                      </a:r>
                      <a:endParaRPr lang="en-US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Loudoun Transit</a:t>
                      </a:r>
                      <a:endParaRPr lang="en-US" sz="2000" b="1" dirty="0"/>
                    </a:p>
                  </a:txBody>
                  <a:tcPr/>
                </a:tc>
              </a:tr>
              <a:tr h="45500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PRTC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Blacksburg Transit</a:t>
                      </a:r>
                      <a:endParaRPr lang="en-US" sz="2000" b="1" dirty="0"/>
                    </a:p>
                  </a:txBody>
                  <a:tcPr/>
                </a:tc>
              </a:tr>
              <a:tr h="45500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Charlottesville Area Transit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Fredericksburg Transit</a:t>
                      </a:r>
                      <a:endParaRPr lang="en-US" sz="2000" b="1" dirty="0"/>
                    </a:p>
                  </a:txBody>
                  <a:tcPr/>
                </a:tc>
              </a:tr>
              <a:tr h="45500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GLTC- Lynchburg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GRTC- Richmond</a:t>
                      </a:r>
                      <a:endParaRPr lang="en-US" sz="2000" b="1" dirty="0"/>
                    </a:p>
                  </a:txBody>
                  <a:tcPr/>
                </a:tc>
              </a:tr>
              <a:tr h="45500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GRTC- Roanoke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Harrisonburg</a:t>
                      </a:r>
                      <a:r>
                        <a:rPr lang="en-US" sz="2000" b="1" baseline="0" dirty="0" smtClean="0"/>
                        <a:t> Transit</a:t>
                      </a:r>
                      <a:endParaRPr lang="en-US" sz="2000" b="1" dirty="0"/>
                    </a:p>
                  </a:txBody>
                  <a:tcPr/>
                </a:tc>
              </a:tr>
              <a:tr h="45500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Hampton Roads Transit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Petersburg Area Transit</a:t>
                      </a:r>
                      <a:endParaRPr lang="en-US" sz="2000" b="1" dirty="0"/>
                    </a:p>
                  </a:txBody>
                  <a:tcPr/>
                </a:tc>
              </a:tr>
              <a:tr h="45500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Radford</a:t>
                      </a:r>
                      <a:r>
                        <a:rPr lang="en-US" sz="2000" b="1" baseline="0" dirty="0" smtClean="0"/>
                        <a:t> Transit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Williamsburg Area Transit</a:t>
                      </a:r>
                      <a:endParaRPr lang="en-US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9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54215" y="861647"/>
            <a:ext cx="8915399" cy="5996352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Assessment </a:t>
            </a:r>
            <a:r>
              <a:rPr lang="en-US" sz="2800" dirty="0">
                <a:solidFill>
                  <a:schemeClr val="tx1"/>
                </a:solidFill>
              </a:rPr>
              <a:t>of state of good repair </a:t>
            </a:r>
            <a:r>
              <a:rPr lang="en-US" sz="2800" dirty="0" smtClean="0">
                <a:solidFill>
                  <a:schemeClr val="tx1"/>
                </a:solidFill>
              </a:rPr>
              <a:t>needs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Review </a:t>
            </a:r>
            <a:r>
              <a:rPr lang="en-US" sz="2800" dirty="0">
                <a:solidFill>
                  <a:schemeClr val="tx1"/>
                </a:solidFill>
              </a:rPr>
              <a:t>of the performance of fixed-route bus </a:t>
            </a:r>
            <a:r>
              <a:rPr lang="en-US" sz="2800" dirty="0" smtClean="0">
                <a:solidFill>
                  <a:schemeClr val="tx1"/>
                </a:solidFill>
              </a:rPr>
              <a:t>service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Evaluation </a:t>
            </a:r>
            <a:r>
              <a:rPr lang="en-US" sz="2800" dirty="0">
                <a:solidFill>
                  <a:schemeClr val="tx1"/>
                </a:solidFill>
              </a:rPr>
              <a:t>of opportunities to improve operating efficiency of the transit </a:t>
            </a:r>
            <a:r>
              <a:rPr lang="en-US" sz="2800" dirty="0" smtClean="0">
                <a:solidFill>
                  <a:schemeClr val="tx1"/>
                </a:solidFill>
              </a:rPr>
              <a:t>network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Examination </a:t>
            </a:r>
            <a:r>
              <a:rPr lang="en-US" sz="2800" dirty="0">
                <a:solidFill>
                  <a:schemeClr val="tx1"/>
                </a:solidFill>
              </a:rPr>
              <a:t>and identification of opportunities to share services where multiple transit providers' services </a:t>
            </a:r>
            <a:r>
              <a:rPr lang="en-US" sz="2800" dirty="0" smtClean="0">
                <a:solidFill>
                  <a:schemeClr val="tx1"/>
                </a:solidFill>
              </a:rPr>
              <a:t>overlap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Examination </a:t>
            </a:r>
            <a:r>
              <a:rPr lang="en-US" sz="2800" dirty="0">
                <a:solidFill>
                  <a:schemeClr val="tx1"/>
                </a:solidFill>
              </a:rPr>
              <a:t>of opportunities to improve service in underserved </a:t>
            </a:r>
            <a:r>
              <a:rPr lang="en-US" sz="2800" dirty="0" smtClean="0">
                <a:solidFill>
                  <a:schemeClr val="tx1"/>
                </a:solidFill>
              </a:rPr>
              <a:t>areas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Transit </a:t>
            </a:r>
            <a:r>
              <a:rPr lang="en-US" sz="2800" dirty="0">
                <a:solidFill>
                  <a:schemeClr val="tx1"/>
                </a:solidFill>
              </a:rPr>
              <a:t>agencies in urban areas between 1.5-2 million must coordinate with regional MPO on planning and include prioritization and regional funding allocations for transit and rail in the region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Strategic Plan</a:t>
            </a:r>
            <a:br>
              <a:rPr lang="en-US" dirty="0" smtClean="0"/>
            </a:br>
            <a:r>
              <a:rPr lang="en-US" dirty="0" smtClean="0"/>
              <a:t>Guidelines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039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WMATA Capital </a:t>
            </a:r>
            <a:br>
              <a:rPr lang="en-US" dirty="0" smtClean="0"/>
            </a:br>
            <a:r>
              <a:rPr lang="en-US" dirty="0" smtClean="0"/>
              <a:t>Fund</a:t>
            </a:r>
            <a:br>
              <a:rPr lang="en-US" dirty="0" smtClean="0"/>
            </a:br>
            <a:r>
              <a:rPr lang="en-US" dirty="0" smtClean="0"/>
              <a:t>($154 M)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28999" y="703384"/>
            <a:ext cx="8475785" cy="6031523"/>
          </a:xfrm>
        </p:spPr>
        <p:txBody>
          <a:bodyPr>
            <a:normAutofit/>
          </a:bodyPr>
          <a:lstStyle/>
          <a:p>
            <a:pPr lvl="0"/>
            <a:r>
              <a:rPr lang="en-US" b="1" dirty="0">
                <a:solidFill>
                  <a:schemeClr val="tx1"/>
                </a:solidFill>
              </a:rPr>
              <a:t>$</a:t>
            </a:r>
            <a:r>
              <a:rPr lang="en-US" b="1" dirty="0" smtClean="0">
                <a:solidFill>
                  <a:schemeClr val="tx1"/>
                </a:solidFill>
              </a:rPr>
              <a:t>30M: </a:t>
            </a:r>
            <a:r>
              <a:rPr lang="en-US" dirty="0" smtClean="0">
                <a:solidFill>
                  <a:schemeClr val="tx1"/>
                </a:solidFill>
              </a:rPr>
              <a:t>Statewide </a:t>
            </a:r>
            <a:r>
              <a:rPr lang="en-US" dirty="0">
                <a:solidFill>
                  <a:schemeClr val="tx1"/>
                </a:solidFill>
              </a:rPr>
              <a:t>sources include </a:t>
            </a:r>
            <a:r>
              <a:rPr lang="en-US" dirty="0" smtClean="0">
                <a:solidFill>
                  <a:schemeClr val="tx1"/>
                </a:solidFill>
              </a:rPr>
              <a:t>NOVA recordation </a:t>
            </a:r>
            <a:r>
              <a:rPr lang="en-US" dirty="0">
                <a:solidFill>
                  <a:schemeClr val="tx1"/>
                </a:solidFill>
              </a:rPr>
              <a:t>tax revenues </a:t>
            </a:r>
            <a:r>
              <a:rPr lang="en-US" dirty="0" smtClean="0">
                <a:solidFill>
                  <a:schemeClr val="tx1"/>
                </a:solidFill>
              </a:rPr>
              <a:t>and motor vehicle rental tax</a:t>
            </a:r>
            <a:endParaRPr lang="en-US" dirty="0">
              <a:solidFill>
                <a:schemeClr val="tx1"/>
              </a:solidFill>
            </a:endParaRPr>
          </a:p>
          <a:p>
            <a:pPr lvl="0"/>
            <a:r>
              <a:rPr lang="en-US" b="1" dirty="0">
                <a:solidFill>
                  <a:schemeClr val="tx1"/>
                </a:solidFill>
              </a:rPr>
              <a:t>$</a:t>
            </a:r>
            <a:r>
              <a:rPr lang="en-US" b="1" dirty="0" smtClean="0">
                <a:solidFill>
                  <a:schemeClr val="tx1"/>
                </a:solidFill>
              </a:rPr>
              <a:t>29.6M:  </a:t>
            </a:r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% transient occupancy tax revenues collected in NVTC jurisdictions </a:t>
            </a:r>
          </a:p>
          <a:p>
            <a:pPr lvl="0"/>
            <a:r>
              <a:rPr lang="en-US" b="1" dirty="0">
                <a:solidFill>
                  <a:schemeClr val="tx1"/>
                </a:solidFill>
              </a:rPr>
              <a:t>$</a:t>
            </a:r>
            <a:r>
              <a:rPr lang="en-US" b="1" dirty="0" smtClean="0">
                <a:solidFill>
                  <a:schemeClr val="tx1"/>
                </a:solidFill>
              </a:rPr>
              <a:t>44.9M:  </a:t>
            </a:r>
            <a:r>
              <a:rPr lang="en-US" dirty="0" smtClean="0">
                <a:solidFill>
                  <a:schemeClr val="tx1"/>
                </a:solidFill>
              </a:rPr>
              <a:t>$</a:t>
            </a:r>
            <a:r>
              <a:rPr lang="en-US" dirty="0">
                <a:solidFill>
                  <a:schemeClr val="tx1"/>
                </a:solidFill>
              </a:rPr>
              <a:t>0.15/$100 grantor’s </a:t>
            </a:r>
            <a:r>
              <a:rPr lang="en-US" dirty="0" smtClean="0">
                <a:solidFill>
                  <a:schemeClr val="tx1"/>
                </a:solidFill>
              </a:rPr>
              <a:t>tax </a:t>
            </a:r>
            <a:r>
              <a:rPr lang="en-US" dirty="0">
                <a:solidFill>
                  <a:schemeClr val="tx1"/>
                </a:solidFill>
              </a:rPr>
              <a:t>collected in NVTC </a:t>
            </a:r>
            <a:r>
              <a:rPr lang="en-US" dirty="0" smtClean="0">
                <a:solidFill>
                  <a:schemeClr val="tx1"/>
                </a:solidFill>
              </a:rPr>
              <a:t>jurisdictions</a:t>
            </a:r>
            <a:endParaRPr lang="en-US" dirty="0">
              <a:solidFill>
                <a:schemeClr val="tx1"/>
              </a:solidFill>
            </a:endParaRPr>
          </a:p>
          <a:p>
            <a:pPr lvl="0"/>
            <a:r>
              <a:rPr lang="en-US" b="1" dirty="0" smtClean="0">
                <a:solidFill>
                  <a:schemeClr val="tx1"/>
                </a:solidFill>
              </a:rPr>
              <a:t>$27.2M: </a:t>
            </a:r>
            <a:r>
              <a:rPr lang="en-US" dirty="0" smtClean="0">
                <a:solidFill>
                  <a:schemeClr val="tx1"/>
                </a:solidFill>
              </a:rPr>
              <a:t>30</a:t>
            </a:r>
            <a:r>
              <a:rPr lang="en-US" dirty="0">
                <a:solidFill>
                  <a:schemeClr val="tx1"/>
                </a:solidFill>
              </a:rPr>
              <a:t>% local share of existing NVTA funding, apportioned by locality according to existing WMATA </a:t>
            </a:r>
            <a:r>
              <a:rPr lang="en-US" dirty="0" smtClean="0">
                <a:solidFill>
                  <a:schemeClr val="tx1"/>
                </a:solidFill>
              </a:rPr>
              <a:t>apportionments</a:t>
            </a:r>
            <a:endParaRPr lang="en-US" dirty="0">
              <a:solidFill>
                <a:schemeClr val="tx1"/>
              </a:solidFill>
            </a:endParaRPr>
          </a:p>
          <a:p>
            <a:pPr lvl="0"/>
            <a:r>
              <a:rPr lang="en-US" b="1" dirty="0">
                <a:solidFill>
                  <a:schemeClr val="tx1"/>
                </a:solidFill>
              </a:rPr>
              <a:t>$</a:t>
            </a:r>
            <a:r>
              <a:rPr lang="en-US" b="1" dirty="0" smtClean="0">
                <a:solidFill>
                  <a:schemeClr val="tx1"/>
                </a:solidFill>
              </a:rPr>
              <a:t>22.3M: </a:t>
            </a:r>
            <a:r>
              <a:rPr lang="en-US" dirty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ew </a:t>
            </a:r>
            <a:r>
              <a:rPr lang="en-US" dirty="0">
                <a:solidFill>
                  <a:schemeClr val="tx1"/>
                </a:solidFill>
              </a:rPr>
              <a:t>regional gasoline tax floor revenues collected in NVTC </a:t>
            </a:r>
            <a:r>
              <a:rPr lang="en-US" dirty="0" smtClean="0">
                <a:solidFill>
                  <a:schemeClr val="tx1"/>
                </a:solidFill>
              </a:rPr>
              <a:t>jurisdictions</a:t>
            </a:r>
          </a:p>
          <a:p>
            <a:pPr lvl="0"/>
            <a:r>
              <a:rPr lang="en-US" i="1" dirty="0" smtClean="0">
                <a:solidFill>
                  <a:schemeClr val="tx1"/>
                </a:solidFill>
              </a:rPr>
              <a:t>Conditional </a:t>
            </a:r>
            <a:r>
              <a:rPr lang="en-US" i="1" dirty="0">
                <a:solidFill>
                  <a:schemeClr val="tx1"/>
                </a:solidFill>
              </a:rPr>
              <a:t>on DC and Maryland providing requisite annual funding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03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46585" y="738555"/>
            <a:ext cx="8405446" cy="587326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WMATA Board of Directors: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Limits Virginia appointments to two and role of alternate members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Must have experience in public transit, transportation, or land use planning; transit, transportation or public-sector management; engineering; finance; public safety; homeland security; human resources; or the law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Must be familiar with WMATA system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Metro Reform Commission: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Comprised of four </a:t>
            </a:r>
            <a:r>
              <a:rPr lang="en-US" dirty="0" smtClean="0">
                <a:solidFill>
                  <a:schemeClr val="tx1"/>
                </a:solidFill>
              </a:rPr>
              <a:t>legislatively appointed members to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Advise and </a:t>
            </a:r>
            <a:r>
              <a:rPr lang="en-US" dirty="0" smtClean="0">
                <a:solidFill>
                  <a:schemeClr val="tx1"/>
                </a:solidFill>
              </a:rPr>
              <a:t>make </a:t>
            </a:r>
            <a:r>
              <a:rPr lang="en-US" dirty="0" smtClean="0">
                <a:solidFill>
                  <a:schemeClr val="tx1"/>
                </a:solidFill>
              </a:rPr>
              <a:t>recommendations on reforms to </a:t>
            </a:r>
            <a:r>
              <a:rPr lang="en-US" dirty="0">
                <a:solidFill>
                  <a:schemeClr val="tx1"/>
                </a:solidFill>
              </a:rPr>
              <a:t>the National Capital Area Interest Arbitration Standards </a:t>
            </a:r>
            <a:r>
              <a:rPr lang="en-US" dirty="0" smtClean="0">
                <a:solidFill>
                  <a:schemeClr val="tx1"/>
                </a:solidFill>
              </a:rPr>
              <a:t>Act to WMATA </a:t>
            </a:r>
            <a:r>
              <a:rPr lang="en-US" smtClean="0">
                <a:solidFill>
                  <a:schemeClr val="tx1"/>
                </a:solidFill>
              </a:rPr>
              <a:t>Compact signatories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NVTC Oversight and Annual Reporting: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WMATA to submit annual </a:t>
            </a:r>
            <a:r>
              <a:rPr lang="en-US" dirty="0">
                <a:solidFill>
                  <a:schemeClr val="tx1"/>
                </a:solidFill>
              </a:rPr>
              <a:t>budget, independent financial audit, and National Transit Data annual profile as well as </a:t>
            </a:r>
            <a:r>
              <a:rPr lang="en-US" dirty="0" smtClean="0">
                <a:solidFill>
                  <a:schemeClr val="tx1"/>
                </a:solidFill>
              </a:rPr>
              <a:t>audit reports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NVTC to certify receipt to state Comptroller before DRPT allocates funding from WMATA Capital Fund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NVTC to report by November 1 on WMATA performance and condition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WMATA Projects: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If located solely in VA, bidders, offers, contractors, or subcontractors do not have to enter agreement with labor organizations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WMATA </a:t>
            </a:r>
            <a:r>
              <a:rPr lang="en-US" dirty="0" smtClean="0"/>
              <a:t>Reforms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4140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64169" y="492370"/>
            <a:ext cx="8317523" cy="546881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CTB will withhold: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35 percent: If WMATA operating expenses increase by more than three percent annually</a:t>
            </a:r>
            <a:endParaRPr lang="en-US" sz="2800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20 percent: If VA Board alternates participate at board meeting when both VA Board members are present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20 percent: If WMATA does not adopt a capital improvement program covering the next five fiscal years and does not adopt a strategic plan within the next three years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CTB  Oversight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326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PT Template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DRPT Template</Template>
  <TotalTime>2218</TotalTime>
  <Words>902</Words>
  <Application>Microsoft Office PowerPoint</Application>
  <PresentationFormat>Custom</PresentationFormat>
  <Paragraphs>128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DRPT Template</vt:lpstr>
      <vt:lpstr>2018 Transit Reforms</vt:lpstr>
      <vt:lpstr> Commonwealth Mass  Transit  Fund </vt:lpstr>
      <vt:lpstr>Statewide Transit  Capital Prioritization </vt:lpstr>
      <vt:lpstr> Transit Operating Funds Distribution </vt:lpstr>
      <vt:lpstr> Urban Transit Agency Strategic  Plans </vt:lpstr>
      <vt:lpstr>Strategic Plan Guidelines</vt:lpstr>
      <vt:lpstr>WMATA Capital  Fund ($154 M)</vt:lpstr>
      <vt:lpstr>WMATA Reforms</vt:lpstr>
      <vt:lpstr>CTB  Oversight</vt:lpstr>
      <vt:lpstr>VRE  &amp;  PRTC</vt:lpstr>
      <vt:lpstr>2018 Transit Reforms</vt:lpstr>
    </vt:vector>
  </TitlesOfParts>
  <Company>Virginia IT Infrastructure Partnership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Agency Overview</dc:title>
  <dc:creator>Smith, Chris (DRPT)</dc:creator>
  <cp:lastModifiedBy>Smith, Chris (DRPT)</cp:lastModifiedBy>
  <cp:revision>161</cp:revision>
  <cp:lastPrinted>2018-02-22T20:35:44Z</cp:lastPrinted>
  <dcterms:created xsi:type="dcterms:W3CDTF">2017-11-26T16:13:16Z</dcterms:created>
  <dcterms:modified xsi:type="dcterms:W3CDTF">2018-03-12T10:12:58Z</dcterms:modified>
</cp:coreProperties>
</file>